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0"/>
  </p:sldMasterIdLst>
  <p:notesMasterIdLst>
    <p:notesMasterId r:id="rId21"/>
  </p:notesMasterIdLst>
  <p:handoutMasterIdLst>
    <p:handoutMasterId r:id="rId22"/>
  </p:handoutMasterIdLst>
  <p:sldIdLst>
    <p:sldId id="277" r:id="rId11"/>
    <p:sldId id="292" r:id="rId12"/>
    <p:sldId id="293" r:id="rId13"/>
    <p:sldId id="294" r:id="rId14"/>
    <p:sldId id="298" r:id="rId15"/>
    <p:sldId id="295" r:id="rId16"/>
    <p:sldId id="296" r:id="rId17"/>
    <p:sldId id="297" r:id="rId18"/>
    <p:sldId id="299" r:id="rId19"/>
    <p:sldId id="288" r:id="rId20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413"/>
    <a:srgbClr val="4D4369"/>
    <a:srgbClr val="058F96"/>
    <a:srgbClr val="009053"/>
    <a:srgbClr val="009CD8"/>
    <a:srgbClr val="F7941F"/>
    <a:srgbClr val="018852"/>
    <a:srgbClr val="B6D3E9"/>
    <a:srgbClr val="3A5A78"/>
    <a:srgbClr val="484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C7853C-536D-4A76-A0AE-DD22124D55A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598" autoAdjust="0"/>
  </p:normalViewPr>
  <p:slideViewPr>
    <p:cSldViewPr>
      <p:cViewPr varScale="1">
        <p:scale>
          <a:sx n="110" d="100"/>
          <a:sy n="110" d="100"/>
        </p:scale>
        <p:origin x="13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customXml" Target="../customXml/item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1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5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.xml"/><Relationship Id="rId19" Type="http://schemas.openxmlformats.org/officeDocument/2006/relationships/slide" Target="slides/slide9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4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Data 1</c:v>
                </c:pt>
              </c:strCache>
            </c:strRef>
          </c:tx>
          <c:spPr>
            <a:solidFill>
              <a:srgbClr val="F6B413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74-6143-AA4F-95DE8C9776D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Data 2</c:v>
                </c:pt>
              </c:strCache>
            </c:strRef>
          </c:tx>
          <c:spPr>
            <a:solidFill>
              <a:srgbClr val="75A4DD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9CD8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0EC6-4F12-BA24-1F9A57B75709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74-6143-AA4F-95DE8C9776D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Data 3</c:v>
                </c:pt>
              </c:strCache>
            </c:strRef>
          </c:tx>
          <c:spPr>
            <a:solidFill>
              <a:srgbClr val="018852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9053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EC6-4F12-BA24-1F9A57B75709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74-6143-AA4F-95DE8C9776D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Data 4</c:v>
                </c:pt>
              </c:strCache>
            </c:strRef>
          </c:tx>
          <c:spPr>
            <a:solidFill>
              <a:srgbClr val="F7941F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74-6143-AA4F-95DE8C9776D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Data 5</c:v>
                </c:pt>
              </c:strCache>
            </c:strRef>
          </c:tx>
          <c:spPr>
            <a:solidFill>
              <a:srgbClr val="058F96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74-6143-AA4F-95DE8C9776D8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Data 6</c:v>
                </c:pt>
              </c:strCache>
            </c:strRef>
          </c:tx>
          <c:spPr>
            <a:solidFill>
              <a:srgbClr val="4D4369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574-6143-AA4F-95DE8C9776D8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Data 7</c:v>
                </c:pt>
              </c:strCache>
            </c:strRef>
          </c:tx>
          <c:spPr>
            <a:solidFill>
              <a:srgbClr val="DC3942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574-6143-AA4F-95DE8C9776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139392"/>
        <c:axId val="208891592"/>
      </c:barChart>
      <c:catAx>
        <c:axId val="109139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08891592"/>
        <c:crosses val="autoZero"/>
        <c:auto val="1"/>
        <c:lblAlgn val="ctr"/>
        <c:lblOffset val="100"/>
        <c:noMultiLvlLbl val="0"/>
      </c:catAx>
      <c:valAx>
        <c:axId val="208891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09139392"/>
        <c:crosses val="autoZero"/>
        <c:crossBetween val="between"/>
      </c:valAx>
      <c:spPr>
        <a:noFill/>
        <a:ln w="25371">
          <a:noFill/>
        </a:ln>
      </c:spPr>
    </c:plotArea>
    <c:legend>
      <c:legendPos val="r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598">
          <a:solidFill>
            <a:srgbClr val="484848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4D4369"/>
              </a:solidFill>
              <a:ln w="1905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FD7E-F24F-9688-38F54F5ED63F}"/>
              </c:ext>
            </c:extLst>
          </c:dPt>
          <c:dPt>
            <c:idx val="1"/>
            <c:bubble3D val="0"/>
            <c:spPr>
              <a:solidFill>
                <a:srgbClr val="F7941F"/>
              </a:solidFill>
              <a:ln w="1905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D7E-F24F-9688-38F54F5ED63F}"/>
              </c:ext>
            </c:extLst>
          </c:dPt>
          <c:dPt>
            <c:idx val="2"/>
            <c:bubble3D val="0"/>
            <c:spPr>
              <a:solidFill>
                <a:srgbClr val="058F96"/>
              </a:solidFill>
              <a:ln w="1905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FD7E-F24F-9688-38F54F5ED63F}"/>
              </c:ext>
            </c:extLst>
          </c:dPt>
          <c:dPt>
            <c:idx val="3"/>
            <c:bubble3D val="0"/>
            <c:spPr>
              <a:solidFill>
                <a:srgbClr val="F6B413"/>
              </a:solidFill>
              <a:ln w="1905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FD7E-F24F-9688-38F54F5ED63F}"/>
              </c:ext>
            </c:extLst>
          </c:dPt>
          <c:dPt>
            <c:idx val="4"/>
            <c:bubble3D val="0"/>
            <c:spPr>
              <a:solidFill>
                <a:srgbClr val="009053"/>
              </a:solidFill>
              <a:ln w="1905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FD7E-F24F-9688-38F54F5ED63F}"/>
              </c:ext>
            </c:extLst>
          </c:dPt>
          <c:dPt>
            <c:idx val="5"/>
            <c:bubble3D val="0"/>
            <c:spPr>
              <a:solidFill>
                <a:srgbClr val="009CD8"/>
              </a:solidFill>
              <a:ln w="1905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FD7E-F24F-9688-38F54F5ED63F}"/>
              </c:ext>
            </c:extLst>
          </c:dPt>
          <c:dPt>
            <c:idx val="6"/>
            <c:bubble3D val="0"/>
            <c:spPr>
              <a:solidFill>
                <a:srgbClr val="DC3942"/>
              </a:solidFill>
              <a:ln w="1905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FD7E-F24F-9688-38F54F5ED63F}"/>
              </c:ext>
            </c:extLst>
          </c:dPt>
          <c:dPt>
            <c:idx val="7"/>
            <c:bubble3D val="0"/>
            <c:spPr>
              <a:solidFill>
                <a:srgbClr val="3A5A78"/>
              </a:solidFill>
              <a:ln w="1905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FD7E-F24F-9688-38F54F5ED63F}"/>
              </c:ext>
            </c:extLst>
          </c:dPt>
          <c:cat>
            <c:strRef>
              <c:f>Sheet1!$A$2:$A$8</c:f>
              <c:strCache>
                <c:ptCount val="7"/>
                <c:pt idx="0">
                  <c:v>Data 1</c:v>
                </c:pt>
                <c:pt idx="1">
                  <c:v>Data 2</c:v>
                </c:pt>
                <c:pt idx="2">
                  <c:v>Data 3</c:v>
                </c:pt>
                <c:pt idx="3">
                  <c:v>Data 4</c:v>
                </c:pt>
                <c:pt idx="4">
                  <c:v>Data 5</c:v>
                </c:pt>
                <c:pt idx="5">
                  <c:v>Data 6</c:v>
                </c:pt>
                <c:pt idx="6">
                  <c:v>Data 7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12</c:v>
                </c:pt>
                <c:pt idx="4">
                  <c:v>12</c:v>
                </c:pt>
                <c:pt idx="5">
                  <c:v>12</c:v>
                </c:pt>
                <c:pt idx="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D7E-F24F-9688-38F54F5ED63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Data 1</c:v>
                </c:pt>
                <c:pt idx="1">
                  <c:v>Data 2</c:v>
                </c:pt>
                <c:pt idx="2">
                  <c:v>Data 3</c:v>
                </c:pt>
                <c:pt idx="3">
                  <c:v>Data 4</c:v>
                </c:pt>
                <c:pt idx="4">
                  <c:v>Data 5</c:v>
                </c:pt>
                <c:pt idx="5">
                  <c:v>Data 6</c:v>
                </c:pt>
                <c:pt idx="6">
                  <c:v>Data 7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11-FD7E-F24F-9688-38F54F5ED63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Data 1</c:v>
                </c:pt>
                <c:pt idx="1">
                  <c:v>Data 2</c:v>
                </c:pt>
                <c:pt idx="2">
                  <c:v>Data 3</c:v>
                </c:pt>
                <c:pt idx="3">
                  <c:v>Data 4</c:v>
                </c:pt>
                <c:pt idx="4">
                  <c:v>Data 5</c:v>
                </c:pt>
                <c:pt idx="5">
                  <c:v>Data 6</c:v>
                </c:pt>
                <c:pt idx="6">
                  <c:v>Data 7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12-FD7E-F24F-9688-38F54F5ED6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2.xm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2FEBE-30E3-4062-AECF-BBD26B7B1BD4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  <p:custDataLst>
              <p:tags r:id="rId2"/>
            </p:custDataLst>
          </p:nvPr>
        </p:nvSpPr>
        <p:spPr>
          <a:xfrm>
            <a:off x="0" y="8818563"/>
            <a:ext cx="69977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algn="ctr"/>
            <a:r>
              <a:rPr lang="en-US" sz="600" i="1">
                <a:solidFill>
                  <a:srgbClr val="000000"/>
                </a:solidFill>
                <a:latin typeface="Arial" panose="020B0604020202020204" pitchFamily="34" charset="0"/>
              </a:rPr>
              <a:t>© 2021 by The Hartford. Classification: Company Confidential. No part of this document may be reproduced, published or used without the permission of The Hartford.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718BE-C99B-407B-B2EC-3877B7785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393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1.xm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337" cy="46418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744" y="0"/>
            <a:ext cx="3032337" cy="46418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770" y="4409758"/>
            <a:ext cx="5598160" cy="417766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  <p:custDataLst>
              <p:tags r:id="rId2"/>
            </p:custDataLst>
          </p:nvPr>
        </p:nvSpPr>
        <p:spPr bwMode="auto">
          <a:xfrm>
            <a:off x="0" y="8817904"/>
            <a:ext cx="6997700" cy="46418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ctr">
              <a:defRPr lang="en-US" sz="600" b="0" i="1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© 2021 by The Hartford. Classification: Company Confidential. No part of this document may be reproduced, published or used without the permission of The Hartford.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744" y="8817904"/>
            <a:ext cx="3032337" cy="46418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EB2B284-1554-48B6-A6E2-FFBA963387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642098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817904"/>
            <a:ext cx="6997700" cy="464185"/>
          </a:xfrm>
        </p:spPr>
        <p:txBody>
          <a:bodyPr/>
          <a:lstStyle/>
          <a:p>
            <a:pPr>
              <a:defRPr/>
            </a:pPr>
            <a:r>
              <a:rPr lang="en-US" altLang="en-US"/>
              <a:t>© 2021 by The Hartford. Classification: Company Confidential. No part of this document may be reproduced, published or used without the permission of The Hartford.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2B284-1554-48B6-A6E2-FFBA963387BB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2782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2021 by The Hartford. Classification: Company Confidential. No part of this document may be reproduced, published or used without the permission of The Hartford.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2B284-1554-48B6-A6E2-FFBA963387B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995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2021 by The Hartford. Classification: Company Confidential. No part of this document may be reproduced, published or used without the permission of The Hartford.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2B284-1554-48B6-A6E2-FFBA963387B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998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2021 by The Hartford. Classification: Company Confidential. No part of this document may be reproduced, published or used without the permission of The Hartford.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2B284-1554-48B6-A6E2-FFBA963387B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240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2021 by The Hartford. Classification: Company Confidential. No part of this document may be reproduced, published or used without the permission of The Hartford.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2B284-1554-48B6-A6E2-FFBA963387BB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1504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2021 by The Hartford. Classification: Company Confidential. No part of this document may be reproduced, published or used without the permission of The Hartford.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2B284-1554-48B6-A6E2-FFBA963387BB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009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2021 by The Hartford. Classification: Company Confidential. No part of this document may be reproduced, published or used without the permission of The Hartford.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2B284-1554-48B6-A6E2-FFBA963387BB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382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817904"/>
            <a:ext cx="6997700" cy="464185"/>
          </a:xfrm>
        </p:spPr>
        <p:txBody>
          <a:bodyPr/>
          <a:lstStyle/>
          <a:p>
            <a:pPr>
              <a:defRPr/>
            </a:pPr>
            <a:r>
              <a:rPr lang="en-US" altLang="en-US"/>
              <a:t>© 2021 by The Hartford. Classification: Company Confidential. No part of this document may be reproduced, published or used without the permission of The Hartford.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2B284-1554-48B6-A6E2-FFBA963387BB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272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3840480"/>
            <a:ext cx="6983730" cy="1188720"/>
          </a:xfrm>
          <a:prstGeom prst="rect">
            <a:avLst/>
          </a:prstGeom>
          <a:solidFill>
            <a:srgbClr val="B6D3E9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18" descr="Hartford_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3790950"/>
            <a:ext cx="12477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" y="3840480"/>
            <a:ext cx="6400800" cy="118872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US" altLang="en-US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" y="5105400"/>
            <a:ext cx="6400800" cy="914400"/>
          </a:xfrm>
        </p:spPr>
        <p:txBody>
          <a:bodyPr/>
          <a:lstStyle>
            <a:lvl1pPr marL="0" indent="0">
              <a:buFontTx/>
              <a:buNone/>
              <a:defRPr sz="1400" b="0">
                <a:solidFill>
                  <a:srgbClr val="3A5A78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US" alt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62E7447-A8E4-4D4F-B047-F0A5DD2F2A9F}"/>
              </a:ext>
            </a:extLst>
          </p:cNvPr>
          <p:cNvSpPr/>
          <p:nvPr userDrawn="1"/>
        </p:nvSpPr>
        <p:spPr>
          <a:xfrm>
            <a:off x="5563" y="3840480"/>
            <a:ext cx="6991189" cy="1188720"/>
          </a:xfrm>
          <a:prstGeom prst="rect">
            <a:avLst/>
          </a:prstGeom>
          <a:solidFill>
            <a:srgbClr val="B6D3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18" descr="Hartford_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3790950"/>
            <a:ext cx="12477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4320" y="3840480"/>
            <a:ext cx="6400800" cy="1188720"/>
          </a:xfrm>
        </p:spPr>
        <p:txBody>
          <a:bodyPr anchor="ctr"/>
          <a:lstStyle>
            <a:lvl1pPr>
              <a:defRPr b="0">
                <a:solidFill>
                  <a:srgbClr val="3A5A78"/>
                </a:solidFill>
              </a:defRPr>
            </a:lvl1pPr>
          </a:lstStyle>
          <a:p>
            <a:pPr lvl="0"/>
            <a:r>
              <a:rPr lang="en-US" altLang="en-US" noProof="0" dirty="0"/>
              <a:t>INTERNAL DIVIDER PAGE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" y="5105400"/>
            <a:ext cx="6400800" cy="914400"/>
          </a:xfrm>
        </p:spPr>
        <p:txBody>
          <a:bodyPr/>
          <a:lstStyle>
            <a:lvl1pPr marL="0" indent="0">
              <a:buFontTx/>
              <a:buNone/>
              <a:defRPr sz="1400" b="0">
                <a:solidFill>
                  <a:srgbClr val="3A5A78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US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962001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8F9D2-5B65-4C92-8FFB-3F149C9EBFE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74320" y="1371600"/>
            <a:ext cx="832104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274320" y="349625"/>
            <a:ext cx="7193280" cy="82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add title </a:t>
            </a:r>
            <a:r>
              <a:rPr lang="en-US" dirty="0"/>
              <a:t>– use sentence case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888CC-A97D-4440-8229-399165F08B2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274320" y="1371600"/>
            <a:ext cx="393192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4663440" y="1371600"/>
            <a:ext cx="393192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274320" y="349625"/>
            <a:ext cx="7193280" cy="82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add title </a:t>
            </a:r>
            <a:r>
              <a:rPr lang="en-US" dirty="0"/>
              <a:t>– use sentence case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220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3200400"/>
            <a:ext cx="3931920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8F9D2-5B65-4C92-8FFB-3F149C9EBFE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63440" y="3200400"/>
            <a:ext cx="3931920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274320" y="1371600"/>
            <a:ext cx="8321040" cy="160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274320" y="349625"/>
            <a:ext cx="7193280" cy="82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add title </a:t>
            </a:r>
            <a:r>
              <a:rPr lang="en-US" dirty="0"/>
              <a:t>– use sentence case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7965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3B6C9-B84A-40BC-93CF-54B09D60C2F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274320" y="349625"/>
            <a:ext cx="7193280" cy="82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add title </a:t>
            </a:r>
            <a:r>
              <a:rPr lang="en-US" dirty="0"/>
              <a:t>– use sentence case</a:t>
            </a:r>
            <a:endParaRPr lang="en-US" alt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864394" y="5498068"/>
            <a:ext cx="2945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Sample Charts</a:t>
            </a:r>
          </a:p>
        </p:txBody>
      </p:sp>
      <p:graphicFrame>
        <p:nvGraphicFramePr>
          <p:cNvPr id="6" name="Chart 2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414641829"/>
              </p:ext>
            </p:extLst>
          </p:nvPr>
        </p:nvGraphicFramePr>
        <p:xfrm>
          <a:off x="605305" y="1905000"/>
          <a:ext cx="3585695" cy="3244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2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950018282"/>
              </p:ext>
            </p:extLst>
          </p:nvPr>
        </p:nvGraphicFramePr>
        <p:xfrm>
          <a:off x="4953000" y="2066472"/>
          <a:ext cx="3228734" cy="2921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27268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3B6C9-B84A-40BC-93CF-54B09D60C2F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274320" y="349625"/>
            <a:ext cx="7193280" cy="82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add title </a:t>
            </a:r>
            <a:r>
              <a:rPr lang="en-US" dirty="0"/>
              <a:t>– use sentence case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265E8-8161-46F2-A219-55BD5CF01B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3" b="36565"/>
          <a:stretch/>
        </p:blipFill>
        <p:spPr>
          <a:xfrm>
            <a:off x="0" y="1"/>
            <a:ext cx="5355807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5F84DB4-7A70-C747-A632-B8EC891DEB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0" b="18570"/>
          <a:stretch/>
        </p:blipFill>
        <p:spPr>
          <a:xfrm>
            <a:off x="-6172200" y="175243"/>
            <a:ext cx="5253242" cy="6682757"/>
          </a:xfrm>
          <a:prstGeom prst="rect">
            <a:avLst/>
          </a:prstGeom>
        </p:spPr>
      </p:pic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3840480"/>
            <a:ext cx="6983730" cy="1188720"/>
          </a:xfrm>
          <a:prstGeom prst="rect">
            <a:avLst/>
          </a:prstGeom>
          <a:solidFill>
            <a:srgbClr val="B6D3E9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18" descr="Hartford_Logo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7524750" y="3790950"/>
            <a:ext cx="12477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4320" y="3840480"/>
            <a:ext cx="6400800" cy="118872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altLang="en-US" noProof="0" dirty="0"/>
              <a:t>CLOSING SLIDE</a:t>
            </a:r>
          </a:p>
        </p:txBody>
      </p:sp>
    </p:spTree>
    <p:extLst>
      <p:ext uri="{BB962C8B-B14F-4D97-AF65-F5344CB8AC3E}">
        <p14:creationId xmlns:p14="http://schemas.microsoft.com/office/powerpoint/2010/main" val="235064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Hartford_Logo"/>
          <p:cNvPicPr>
            <a:picLocks noChangeAspect="1" noChangeArrowheads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7848600" y="257175"/>
            <a:ext cx="8318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" y="349625"/>
            <a:ext cx="7193280" cy="82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add title </a:t>
            </a:r>
            <a:r>
              <a:rPr lang="en-US" dirty="0"/>
              <a:t>– use sentence case</a:t>
            </a:r>
            <a:endParaRPr lang="en-US" alt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320" y="1371600"/>
            <a:ext cx="832104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Level 1 text is Arial 18pt, indented with a bullet</a:t>
            </a:r>
          </a:p>
          <a:p>
            <a:pPr lvl="1"/>
            <a:r>
              <a:rPr lang="en-US" altLang="en-US"/>
              <a:t>Use the “Increase Indent” and “Decrease Indent” buttons </a:t>
            </a:r>
            <a:br>
              <a:rPr lang="en-US" altLang="en-US"/>
            </a:br>
            <a:r>
              <a:rPr lang="en-US" altLang="en-US"/>
              <a:t>to change text levels</a:t>
            </a:r>
          </a:p>
          <a:p>
            <a:pPr lvl="1"/>
            <a:r>
              <a:rPr lang="en-US" altLang="en-US"/>
              <a:t>Level 2 text is Arial 18pt, indented, with a dash</a:t>
            </a:r>
          </a:p>
          <a:p>
            <a:pPr lvl="2"/>
            <a:r>
              <a:rPr lang="en-US" altLang="en-US"/>
              <a:t>Level 3 text is Arial 16pt</a:t>
            </a:r>
          </a:p>
          <a:p>
            <a:pPr lvl="3"/>
            <a:r>
              <a:rPr lang="en-US" altLang="en-US"/>
              <a:t>Level 4 text is Arial 16pt</a:t>
            </a:r>
          </a:p>
          <a:p>
            <a:pPr lvl="4"/>
            <a:r>
              <a:rPr lang="en-US" altLang="en-US"/>
              <a:t>Level 5 text is Arial 16pt</a:t>
            </a:r>
          </a:p>
          <a:p>
            <a:pPr lvl="0"/>
            <a:r>
              <a:rPr lang="en-US" altLang="en-US"/>
              <a:t>These sample slides illustrate how to use this template</a:t>
            </a:r>
          </a:p>
          <a:p>
            <a:pPr lvl="0"/>
            <a:r>
              <a:rPr lang="en-US" altLang="en-US"/>
              <a:t>Use, modify or delete these slides as appropriate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6925" y="6537325"/>
            <a:ext cx="422275" cy="320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484848"/>
                </a:solidFill>
              </a:defRPr>
            </a:lvl1pPr>
          </a:lstStyle>
          <a:p>
            <a:pPr>
              <a:defRPr/>
            </a:pPr>
            <a:fld id="{2A7888CC-A97D-4440-8229-399165F08B2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365125" y="1219200"/>
            <a:ext cx="8229600" cy="0"/>
          </a:xfrm>
          <a:prstGeom prst="line">
            <a:avLst/>
          </a:prstGeom>
          <a:ln w="6350">
            <a:solidFill>
              <a:srgbClr val="3A5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SIPCMContentMarking" descr="{&quot;HashCode&quot;:158147042,&quot;Placement&quot;:&quot;Footer&quot;,&quot;Top&quot;:524.725769,&quot;Left&quot;:141.206146,&quot;SlideWidth&quot;:720,&quot;SlideHeight&quot;:540}">
            <a:extLst>
              <a:ext uri="{FF2B5EF4-FFF2-40B4-BE49-F238E27FC236}">
                <a16:creationId xmlns:a16="http://schemas.microsoft.com/office/drawing/2014/main" id="{906483B2-47B0-40E4-BD17-972492B2CAEA}"/>
              </a:ext>
            </a:extLst>
          </p:cNvPr>
          <p:cNvSpPr txBox="1"/>
          <p:nvPr userDrawn="1"/>
        </p:nvSpPr>
        <p:spPr>
          <a:xfrm>
            <a:off x="1793318" y="6664017"/>
            <a:ext cx="5557364" cy="1939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Calibri" panose="020F0502020204030204" pitchFamily="34" charset="0"/>
              </a:rPr>
              <a:t>© 2022 by The Hartford. Classification: Company Confidential. No part of this document may be reproduced, published, or used without the permission of The Hartford.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6" r:id="rId2"/>
    <p:sldLayoutId id="2147483652" r:id="rId3"/>
    <p:sldLayoutId id="2147483654" r:id="rId4"/>
    <p:sldLayoutId id="2147483655" r:id="rId5"/>
    <p:sldLayoutId id="2147483657" r:id="rId6"/>
    <p:sldLayoutId id="2147483651" r:id="rId7"/>
    <p:sldLayoutId id="2147483650" r:id="rId8"/>
    <p:sldLayoutId id="2147483658" r:id="rId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 baseline="0">
          <a:solidFill>
            <a:srgbClr val="3A5A7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3A5A78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3A5A78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3A5A78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3A5A78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3A5A78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3A5A78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3A5A78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3A5A78"/>
          </a:solidFill>
          <a:latin typeface="Arial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7713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CASH FLOW 2021:</a:t>
            </a:r>
            <a:br>
              <a:rPr lang="en-US" dirty="0"/>
            </a:br>
            <a:r>
              <a:rPr lang="en-US" dirty="0"/>
              <a:t>How Smart Business Owners Are Increasing Cash</a:t>
            </a:r>
            <a:endParaRPr lang="en-US" altLang="en-US" dirty="0"/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Gene Marks CPA</a:t>
            </a:r>
          </a:p>
          <a:p>
            <a:pPr eaLnBrk="1" hangingPunct="1"/>
            <a:r>
              <a:rPr lang="en-US" altLang="en-US" dirty="0"/>
              <a:t>President – The Marks Group PC</a:t>
            </a:r>
          </a:p>
        </p:txBody>
      </p:sp>
    </p:spTree>
    <p:extLst>
      <p:ext uri="{BB962C8B-B14F-4D97-AF65-F5344CB8AC3E}">
        <p14:creationId xmlns:p14="http://schemas.microsoft.com/office/powerpoint/2010/main" val="390714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THANK YOU!</a:t>
            </a:r>
            <a:br>
              <a:rPr lang="en-US" altLang="en-US" dirty="0"/>
            </a:br>
            <a:r>
              <a:rPr lang="en-US" altLang="en-US" dirty="0"/>
              <a:t>Gene Marks CPA</a:t>
            </a:r>
            <a:br>
              <a:rPr lang="en-US" altLang="en-US" dirty="0"/>
            </a:br>
            <a:r>
              <a:rPr lang="en-US" altLang="en-US" dirty="0"/>
              <a:t>gene@marksgroup.net</a:t>
            </a:r>
          </a:p>
        </p:txBody>
      </p:sp>
    </p:spTree>
    <p:extLst>
      <p:ext uri="{BB962C8B-B14F-4D97-AF65-F5344CB8AC3E}">
        <p14:creationId xmlns:p14="http://schemas.microsoft.com/office/powerpoint/2010/main" val="686908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74320" y="1981200"/>
            <a:ext cx="8488680" cy="4419600"/>
          </a:xfrm>
        </p:spPr>
        <p:txBody>
          <a:bodyPr/>
          <a:lstStyle/>
          <a:p>
            <a:r>
              <a:rPr lang="en-US" altLang="en-US" dirty="0"/>
              <a:t>Have a flash report</a:t>
            </a:r>
            <a:br>
              <a:rPr lang="en-US" altLang="en-US" dirty="0"/>
            </a:br>
            <a:r>
              <a:rPr lang="en-US" altLang="en-US" dirty="0"/>
              <a:t>(</a:t>
            </a:r>
            <a:r>
              <a:rPr lang="en-US" dirty="0"/>
              <a:t>Cash, Open AR. Overdue AR, Open payables, YTD OT Hours.  YTD Revenues.  # Customers.  Job Backlog.  Quotes Outstanding)</a:t>
            </a:r>
            <a:br>
              <a:rPr lang="en-US" dirty="0"/>
            </a:br>
            <a:endParaRPr lang="en-US" dirty="0"/>
          </a:p>
          <a:p>
            <a:r>
              <a:rPr lang="en-US" altLang="en-US" dirty="0"/>
              <a:t>Have a 6 month target</a:t>
            </a:r>
          </a:p>
          <a:p>
            <a:r>
              <a:rPr lang="en-US" altLang="en-US" dirty="0"/>
              <a:t>Read your general ledger</a:t>
            </a:r>
          </a:p>
          <a:p>
            <a:r>
              <a:rPr lang="en-US" altLang="en-US" dirty="0"/>
              <a:t>Start a rolling forecast</a:t>
            </a:r>
          </a:p>
          <a:p>
            <a:r>
              <a:rPr lang="en-US" altLang="en-US" dirty="0"/>
              <a:t>Get your financial statements from a CPA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anose="020B0600070205080204" pitchFamily="34" charset="-128"/>
              </a:rPr>
              <a:t>5 Ways To Be Smarter About Your Financials….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40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74320" y="1981200"/>
            <a:ext cx="8321040" cy="3352800"/>
          </a:xfrm>
        </p:spPr>
        <p:txBody>
          <a:bodyPr/>
          <a:lstStyle/>
          <a:p>
            <a:r>
              <a:rPr lang="en-US" altLang="en-US" dirty="0"/>
              <a:t>Perform daily cycle counts</a:t>
            </a:r>
          </a:p>
          <a:p>
            <a:r>
              <a:rPr lang="en-US" altLang="en-US" dirty="0"/>
              <a:t>Have a perpetual inventory system</a:t>
            </a:r>
          </a:p>
          <a:p>
            <a:r>
              <a:rPr lang="en-US" altLang="en-US" dirty="0"/>
              <a:t>Watch your monthly profit margins</a:t>
            </a:r>
          </a:p>
          <a:p>
            <a:r>
              <a:rPr lang="en-US" altLang="en-US" dirty="0"/>
              <a:t>Lock up your inventory</a:t>
            </a:r>
          </a:p>
          <a:p>
            <a:r>
              <a:rPr lang="en-US" altLang="en-US" dirty="0"/>
              <a:t>Throw out old inventory</a:t>
            </a:r>
          </a:p>
          <a:p>
            <a:r>
              <a:rPr lang="en-US" altLang="en-US" dirty="0"/>
              <a:t>Tag and track via GPS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anose="020B0600070205080204" pitchFamily="34" charset="-128"/>
              </a:rPr>
              <a:t>6 Ways To Be Smarter About Your Inventory….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96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74320" y="1981200"/>
            <a:ext cx="8321040" cy="3352800"/>
          </a:xfrm>
        </p:spPr>
        <p:txBody>
          <a:bodyPr/>
          <a:lstStyle/>
          <a:p>
            <a:r>
              <a:rPr lang="en-US" altLang="en-US" dirty="0"/>
              <a:t>Enforce strict credit</a:t>
            </a:r>
          </a:p>
          <a:p>
            <a:r>
              <a:rPr lang="en-US" altLang="en-US" dirty="0"/>
              <a:t>Take a deposit up front</a:t>
            </a:r>
          </a:p>
          <a:p>
            <a:r>
              <a:rPr lang="en-US" altLang="en-US" dirty="0"/>
              <a:t>Accept credit cards and mobile payments</a:t>
            </a:r>
          </a:p>
          <a:p>
            <a:r>
              <a:rPr lang="en-US" altLang="en-US" dirty="0"/>
              <a:t>Bill and collect online</a:t>
            </a:r>
          </a:p>
          <a:p>
            <a:r>
              <a:rPr lang="en-US" altLang="en-US" dirty="0"/>
              <a:t>Schedule reminders in your CRM system</a:t>
            </a:r>
          </a:p>
          <a:p>
            <a:r>
              <a:rPr lang="en-US" altLang="en-US" dirty="0"/>
              <a:t>Focus on the slow payers</a:t>
            </a:r>
          </a:p>
          <a:p>
            <a:r>
              <a:rPr lang="en-US" altLang="en-US" dirty="0"/>
              <a:t>Outsource your collection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anose="020B0600070205080204" pitchFamily="34" charset="-128"/>
              </a:rPr>
              <a:t>7 Ways To Be Smarter About Your Receivables….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06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8F9D2-5B65-4C92-8FFB-3F149C9EBFE1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smarter about your financials</a:t>
            </a:r>
          </a:p>
          <a:p>
            <a:r>
              <a:rPr lang="en-US" dirty="0"/>
              <a:t>Be smarter about your inventory</a:t>
            </a:r>
          </a:p>
          <a:p>
            <a:r>
              <a:rPr lang="en-US" dirty="0"/>
              <a:t>Be smarter about your receivables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We’ve Learned</a:t>
            </a:r>
          </a:p>
        </p:txBody>
      </p:sp>
    </p:spTree>
    <p:extLst>
      <p:ext uri="{BB962C8B-B14F-4D97-AF65-F5344CB8AC3E}">
        <p14:creationId xmlns:p14="http://schemas.microsoft.com/office/powerpoint/2010/main" val="84862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74320" y="1981200"/>
            <a:ext cx="8321040" cy="3352800"/>
          </a:xfrm>
        </p:spPr>
        <p:txBody>
          <a:bodyPr/>
          <a:lstStyle/>
          <a:p>
            <a:r>
              <a:rPr lang="en-US" altLang="en-US" dirty="0"/>
              <a:t>Use online banking</a:t>
            </a:r>
          </a:p>
          <a:p>
            <a:r>
              <a:rPr lang="en-US" altLang="en-US" dirty="0"/>
              <a:t>Pay more by credit card</a:t>
            </a:r>
          </a:p>
          <a:p>
            <a:r>
              <a:rPr lang="en-US" altLang="en-US" dirty="0"/>
              <a:t>Outsource your IT </a:t>
            </a:r>
          </a:p>
          <a:p>
            <a:r>
              <a:rPr lang="en-US" altLang="en-US" dirty="0"/>
              <a:t>Use online payables management platforms</a:t>
            </a:r>
          </a:p>
          <a:p>
            <a:r>
              <a:rPr lang="en-US" altLang="en-US" dirty="0"/>
              <a:t>Pay 2x per month</a:t>
            </a:r>
          </a:p>
          <a:p>
            <a:r>
              <a:rPr lang="en-US" altLang="en-US" dirty="0"/>
              <a:t>Pay on time or early</a:t>
            </a:r>
          </a:p>
          <a:p>
            <a:r>
              <a:rPr lang="en-US" altLang="en-US" dirty="0"/>
              <a:t>Implement a PO process</a:t>
            </a:r>
          </a:p>
          <a:p>
            <a:r>
              <a:rPr lang="en-US" altLang="en-US" dirty="0"/>
              <a:t>Get audited – utilities, insurance, shipping</a:t>
            </a:r>
          </a:p>
          <a:p>
            <a:r>
              <a:rPr lang="en-US" altLang="en-US" dirty="0"/>
              <a:t>Get a line of credit</a:t>
            </a:r>
          </a:p>
          <a:p>
            <a:r>
              <a:rPr lang="en-US" altLang="en-US" dirty="0"/>
              <a:t>Require vacation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anose="020B0600070205080204" pitchFamily="34" charset="-128"/>
              </a:rPr>
              <a:t>10 Ways To Be Smarter About Your Payables….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07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74320" y="1981200"/>
            <a:ext cx="8321040" cy="3352800"/>
          </a:xfrm>
        </p:spPr>
        <p:txBody>
          <a:bodyPr/>
          <a:lstStyle/>
          <a:p>
            <a:r>
              <a:rPr lang="en-US" altLang="en-US" dirty="0"/>
              <a:t>Look for private grants</a:t>
            </a:r>
          </a:p>
          <a:p>
            <a:r>
              <a:rPr lang="en-US" altLang="en-US" dirty="0"/>
              <a:t>Strongly consider friends and family</a:t>
            </a:r>
          </a:p>
          <a:p>
            <a:r>
              <a:rPr lang="en-US" altLang="en-US" dirty="0"/>
              <a:t>Consider factoring</a:t>
            </a:r>
          </a:p>
          <a:p>
            <a:r>
              <a:rPr lang="en-US" altLang="en-US" dirty="0"/>
              <a:t>Compare online to traditional lenders</a:t>
            </a:r>
          </a:p>
          <a:p>
            <a:r>
              <a:rPr lang="en-US" altLang="en-US" dirty="0"/>
              <a:t>Take advantage of merchant advances</a:t>
            </a:r>
          </a:p>
          <a:p>
            <a:r>
              <a:rPr lang="en-US" altLang="en-US" dirty="0"/>
              <a:t>Get an SBA loan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anose="020B0600070205080204" pitchFamily="34" charset="-128"/>
              </a:rPr>
              <a:t>6 Ways To Be Smarter About Your Financing….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40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74320" y="1981200"/>
            <a:ext cx="8321040" cy="3352800"/>
          </a:xfrm>
        </p:spPr>
        <p:txBody>
          <a:bodyPr/>
          <a:lstStyle/>
          <a:p>
            <a:r>
              <a:rPr lang="en-US" altLang="en-US" dirty="0"/>
              <a:t>Meet with your accountant 2x per year</a:t>
            </a:r>
          </a:p>
          <a:p>
            <a:r>
              <a:rPr lang="en-US" altLang="en-US" dirty="0"/>
              <a:t>Maximize your retirement savings</a:t>
            </a:r>
          </a:p>
          <a:p>
            <a:r>
              <a:rPr lang="en-US" altLang="en-US" dirty="0"/>
              <a:t>Write off inventory and accounts receivable</a:t>
            </a:r>
          </a:p>
          <a:p>
            <a:r>
              <a:rPr lang="en-US" altLang="en-US" dirty="0"/>
              <a:t>Employ your kids</a:t>
            </a:r>
          </a:p>
          <a:p>
            <a:r>
              <a:rPr lang="en-US" altLang="en-US" dirty="0"/>
              <a:t>Invest in equipment</a:t>
            </a:r>
          </a:p>
          <a:p>
            <a:r>
              <a:rPr lang="en-US" altLang="en-US" dirty="0"/>
              <a:t>Take advantage of the Work Opportunity Tax Credit</a:t>
            </a:r>
          </a:p>
          <a:p>
            <a:r>
              <a:rPr lang="en-US" altLang="en-US" dirty="0"/>
              <a:t>Tax advantage of the R&amp;D Tax Credit</a:t>
            </a:r>
          </a:p>
          <a:p>
            <a:pPr marL="0" indent="0">
              <a:buNone/>
            </a:pPr>
            <a:br>
              <a:rPr lang="en-US" altLang="en-US" dirty="0"/>
            </a:br>
            <a:endParaRPr lang="en-US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anose="020B0600070205080204" pitchFamily="34" charset="-128"/>
              </a:rPr>
              <a:t>7 Ways To Be Smarter About Your Taxes….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08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8F9D2-5B65-4C92-8FFB-3F149C9EBFE1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smarter about your financials</a:t>
            </a:r>
          </a:p>
          <a:p>
            <a:r>
              <a:rPr lang="en-US" dirty="0"/>
              <a:t>Be smarter about your inventory</a:t>
            </a:r>
          </a:p>
          <a:p>
            <a:r>
              <a:rPr lang="en-US" dirty="0"/>
              <a:t>Be smarter about your receivables</a:t>
            </a:r>
          </a:p>
          <a:p>
            <a:r>
              <a:rPr lang="en-US" dirty="0"/>
              <a:t>Be smarter about your payables</a:t>
            </a:r>
          </a:p>
          <a:p>
            <a:r>
              <a:rPr lang="en-US" dirty="0"/>
              <a:t>Be smarter about your financing</a:t>
            </a:r>
          </a:p>
          <a:p>
            <a:r>
              <a:rPr lang="en-US" dirty="0"/>
              <a:t>Be smarter about your taxes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We’ve Learned</a:t>
            </a:r>
          </a:p>
        </p:txBody>
      </p:sp>
    </p:spTree>
    <p:extLst>
      <p:ext uri="{BB962C8B-B14F-4D97-AF65-F5344CB8AC3E}">
        <p14:creationId xmlns:p14="http://schemas.microsoft.com/office/powerpoint/2010/main" val="67082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© 2021 by The Hartford. Classification: Company Confidential. No part of this document may be reproduced, published or used without the permission of The Hartford."/>
  <p:tag name="BJHEADERFOOTERTEXTMARKING" val="© 2021 by The Hartford. Classification: Company Confidential. No part of this document may be reproduced, published or used without the permission of The Hartford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© 2021 by The Hartford. Classification: Company Confidential. No part of this document may be reproduced, published or used without the permission of The Hartford."/>
  <p:tag name="BJHEADERFOOTERTEXTMARKING" val="© 2021 by The Hartford. Classification: Company Confidential. No part of this document may be reproduced, published or used without the permission of The Hartford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© 2021 by The Hartford. Classification: Company Confidential. No part of this document may be reproduced, published or used without the permission of The Hartford."/>
  <p:tag name="BJHEADERFOOTERTEXTMARKING" val="© 2021 by The Hartford. Classification: Company Confidential. No part of this document may be reproduced, published or used without the permission of The Hartford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© 2021 by The Hartford. Classification: Company Confidential. No part of this document may be reproduced, published or used without the permission of The Hartford."/>
  <p:tag name="BJHEADERFOOTERTEXTMARKING" val="© 2021 by The Hartford. Classification: Company Confidential. No part of this document may be reproduced, published or used without the permission of The Hartford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© 2021 by The Hartford. Classification: Company Confidential. No part of this document may be reproduced, published or used without the permission of The Hartford."/>
  <p:tag name="BJHEADERFOOTERTEXTMARKING" val="© 2021 by The Hartford. Classification: Company Confidential. No part of this document may be reproduced, published or used without the permission of The Hartford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© 2021 by The Hartford. Classification: Company Confidential. No part of this document may be reproduced, published or used without the permission of The Hartford."/>
  <p:tag name="BJHEADERFOOTERTEXTMARKING" val="© 2021 by The Hartford. Classification: Company Confidential. No part of this document may be reproduced, published or used without the permission of The Hartford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© 2021 by The Hartford. Classification: Company Confidential. No part of this document may be reproduced, published or used without the permission of The Hartford."/>
  <p:tag name="BJHEADERFOOTERTEXTMARKING" val="© 2021 by The Hartford. Classification: Company Confidential. No part of this document may be reproduced, published or used without the permission of The Hartford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© 2021 by The Hartford. Classification: Company Confidential. No part of this document may be reproduced, published or used without the permission of The Hartford."/>
  <p:tag name="BJHEADERFOOTERTEXTMARKING" val="© 2021 by The Hartford. Classification: Company Confidential. No part of this document may be reproduced, published or used without the permission of The Hartford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© 2021 by The Hartford. Classification: Company Confidential. No part of this document may be reproduced, published or used without the permission of The Hartford."/>
  <p:tag name="BJHEADERFOOTERTEXTMARKING" val="© 2021 by The Hartford. Classification: Company Confidential. No part of this document may be reproduced, published or used without the permission of The Hartford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© 2021 by The Hartford. Classification: Company Confidential. No part of this document may be reproduced, published or used without the permission of The Hartford."/>
  <p:tag name="BJHEADERFOOTERTEXTMARKING" val="© 2021 by The Hartford. Classification: Company Confidential. No part of this document may be reproduced, published or used without the permission of The Hartford."/>
</p:tagLst>
</file>

<file path=ppt/theme/theme1.xml><?xml version="1.0" encoding="utf-8"?>
<a:theme xmlns:a="http://schemas.openxmlformats.org/drawingml/2006/main" name="Default Design">
  <a:themeElements>
    <a:clrScheme name="Custom 6">
      <a:dk1>
        <a:srgbClr val="484848"/>
      </a:dk1>
      <a:lt1>
        <a:srgbClr val="FFFFFF"/>
      </a:lt1>
      <a:dk2>
        <a:srgbClr val="3A5A78"/>
      </a:dk2>
      <a:lt2>
        <a:srgbClr val="B6D3E9"/>
      </a:lt2>
      <a:accent1>
        <a:srgbClr val="F7941F"/>
      </a:accent1>
      <a:accent2>
        <a:srgbClr val="009CD8"/>
      </a:accent2>
      <a:accent3>
        <a:srgbClr val="DC3942"/>
      </a:accent3>
      <a:accent4>
        <a:srgbClr val="058F96"/>
      </a:accent4>
      <a:accent5>
        <a:srgbClr val="4D4369"/>
      </a:accent5>
      <a:accent6>
        <a:srgbClr val="009053"/>
      </a:accent6>
      <a:hlink>
        <a:srgbClr val="3A5A78"/>
      </a:hlink>
      <a:folHlink>
        <a:srgbClr val="4D436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6D3E9"/>
        </a:accent1>
        <a:accent2>
          <a:srgbClr val="822B2F"/>
        </a:accent2>
        <a:accent3>
          <a:srgbClr val="FFFFFF"/>
        </a:accent3>
        <a:accent4>
          <a:srgbClr val="000000"/>
        </a:accent4>
        <a:accent5>
          <a:srgbClr val="D7E6F2"/>
        </a:accent5>
        <a:accent6>
          <a:srgbClr val="75262A"/>
        </a:accent6>
        <a:hlink>
          <a:srgbClr val="3A5A78"/>
        </a:hlink>
        <a:folHlink>
          <a:srgbClr val="4848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8014C7C2-2AD5-495F-B515-4BE7A380E3B0}" vid="{4BCFB1C7-B48B-4E0E-84CA-8E055390086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494878D4AC6B42AE961535AE294E1A" ma:contentTypeVersion="3" ma:contentTypeDescription="Create a new document." ma:contentTypeScope="" ma:versionID="3cf48adff6bf995d2412dc17eda949ff">
  <xsd:schema xmlns:xsd="http://www.w3.org/2001/XMLSchema" xmlns:xs="http://www.w3.org/2001/XMLSchema" xmlns:p="http://schemas.microsoft.com/office/2006/metadata/properties" xmlns:ns1="http://schemas.microsoft.com/sharepoint/v3" xmlns:ns2="9bb93603-0383-4dc3-94c0-d838e010d382" xmlns:ns3="e41776cb-f1e4-4db6-9f53-c61fb189f18a" targetNamespace="http://schemas.microsoft.com/office/2006/metadata/properties" ma:root="true" ma:fieldsID="8514c56c8a1f6390237e3354e4e76ccb" ns1:_="" ns2:_="" ns3:_="">
    <xsd:import namespace="http://schemas.microsoft.com/sharepoint/v3"/>
    <xsd:import namespace="9bb93603-0383-4dc3-94c0-d838e010d382"/>
    <xsd:import namespace="e41776cb-f1e4-4db6-9f53-c61fb189f18a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3:ParentListItem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b93603-0383-4dc3-94c0-d838e010d38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1776cb-f1e4-4db6-9f53-c61fb189f18a" elementFormDefault="qualified">
    <xsd:import namespace="http://schemas.microsoft.com/office/2006/documentManagement/types"/>
    <xsd:import namespace="http://schemas.microsoft.com/office/infopath/2007/PartnerControls"/>
    <xsd:element name="ParentListItemID" ma:index="13" nillable="true" ma:displayName="ParentListItemID" ma:hidden="true" ma:internalName="ParentListItemID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IyNDZkZTk0Yy04ODY3LTQ3YjAtOTI2ZS0zMTBjMTIwZDQ5ZWEiIG9yaWdpbj0idXNlclNlbGVjdGVkIj48ZWxlbWVudCB1aWQ9IjNiMjU3NTRkLTAyNGEtNDNjMi04YWM4LWRhYmYzZGUyMmU5NSIgdmFsdWU9IiIgeG1sbnM9Imh0dHA6Ly93d3cuYm9sZG9uamFtZXMuY29tLzIwMDgvMDEvc2llL2ludGVybmFsL2xhYmVsIiAvPjxlbGVtZW50IHVpZD0iaWRfY2xhc3NpZmljYXRpb25fY29uZmlkZW50aWFsIiB2YWx1ZT0iIiB4bWxucz0iaHR0cDovL3d3dy5ib2xkb25qYW1lcy5jb20vMjAwOC8wMS9zaWUvaW50ZXJuYWwvbGFiZWwiIC8+PC9zaXNsPjxVc2VyTmFtZT5BRDFcRFQ4NDg0MjwvVXNlck5hbWU+PERhdGVUaW1lPjMvMTAvMjAxOSA0OjE2OjUzIEFNPC9EYXRlVGltZT48TGFiZWxTdHJpbmc+Q29tcGFueSBDb25maWRlbnRpYWw8L0xhYmVsU3RyaW5nPjwvaXRlbT48L2xhYmVsSGlzdG9yeT4=</Value>
</WrappedLabelHistory>
</file>

<file path=customXml/item4.xml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6.xml><?xml version="1.0" encoding="utf-8"?>
<sisl xmlns:xsi="http://www.w3.org/2001/XMLSchema-instance" xmlns:xsd="http://www.w3.org/2001/XMLSchema" xmlns="http://www.boldonjames.com/2008/01/sie/internal/label" sislVersion="0" policy="246de94c-8867-47b0-926e-310c120d49ea" origin="userSelected">
  <element uid="id_classification_confidential" value=""/>
  <element uid="3b25754d-024a-43c2-8ac8-dabf3de22e95" value=""/>
</sisl>
</file>

<file path=customXml/item7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arentListItemID xmlns="e41776cb-f1e4-4db6-9f53-c61fb189f18a" xsi:nil="true"/>
    <PublishingExpirationDate xmlns="http://schemas.microsoft.com/sharepoint/v3" xsi:nil="true"/>
    <PublishingStartDate xmlns="http://schemas.microsoft.com/sharepoint/v3" xsi:nil="true"/>
    <_dlc_DocId xmlns="9bb93603-0383-4dc3-94c0-d838e010d382">D657ZVAK56N3-157-315</_dlc_DocId>
    <_dlc_DocIdUrl xmlns="9bb93603-0383-4dc3-94c0-d838e010d382">
      <Url>http://iconnect.thehartford.com/WorkTools/Organization/Brand/_layouts/15/DocIdRedir.aspx?ID=D657ZVAK56N3-157-315</Url>
      <Description>D657ZVAK56N3-157-315</Description>
    </_dlc_DocIdUrl>
  </documentManagement>
</p:properties>
</file>

<file path=customXml/item8.xml>
</file>

<file path=customXml/item9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3CAA6F-7514-4EF2-93F1-C105707D239E}">
  <ds:schemaRefs>
    <ds:schemaRef ds:uri="http://www.w3.org/2001/XMLSchema"/>
    <ds:schemaRef ds:uri="http://www.boldonjames.com/2008/01/sie/internal/label"/>
  </ds:schemaRefs>
</ds:datastoreItem>
</file>

<file path=customXml/itemProps2.xml><?xml version="1.0" encoding="utf-8"?>
<ds:datastoreItem xmlns:ds="http://schemas.openxmlformats.org/officeDocument/2006/customXml" ds:itemID="{94A2F985-3AF9-4BA5-B9BB-A280C2BFF9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bb93603-0383-4dc3-94c0-d838e010d382"/>
    <ds:schemaRef ds:uri="e41776cb-f1e4-4db6-9f53-c61fb189f1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A7A059-D32C-491E-A0B6-086993E4653B}">
  <ds:schemaRefs>
    <ds:schemaRef ds:uri="http://www.w3.org/2001/XMLSchema"/>
    <ds:schemaRef ds:uri="http://www.boldonjames.com/2016/02/Classifier/internal/wrappedLabelHistory"/>
  </ds:schemaRefs>
</ds:datastoreItem>
</file>

<file path=customXml/itemProps4.xml><?xml version="1.0" encoding="utf-8"?>
<ds:datastoreItem xmlns:ds="http://schemas.openxmlformats.org/officeDocument/2006/customXml" ds:itemID="{CC5A3BDC-AE74-4928-BD5F-32E42CA8A5B9}">
  <ds:schemaRefs>
    <ds:schemaRef ds:uri="http://www.w3.org/2001/XMLSchema"/>
    <ds:schemaRef ds:uri="http://www.boldonjames.com/2008/01/sie/internal/label"/>
  </ds:schemaRefs>
</ds:datastoreItem>
</file>

<file path=customXml/itemProps5.xml><?xml version="1.0" encoding="utf-8"?>
<ds:datastoreItem xmlns:ds="http://schemas.openxmlformats.org/officeDocument/2006/customXml" ds:itemID="{3CB8DA8A-1E5F-4939-B6BA-EA4AAE55C0CF}">
  <ds:schemaRefs>
    <ds:schemaRef ds:uri="http://schemas.microsoft.com/sharepoint/events"/>
  </ds:schemaRefs>
</ds:datastoreItem>
</file>

<file path=customXml/itemProps6.xml><?xml version="1.0" encoding="utf-8"?>
<ds:datastoreItem xmlns:ds="http://schemas.openxmlformats.org/officeDocument/2006/customXml" ds:itemID="{E4D31D48-2DC8-4202-A097-1016B873269B}">
  <ds:schemaRefs>
    <ds:schemaRef ds:uri="http://www.w3.org/2001/XMLSchema"/>
    <ds:schemaRef ds:uri="http://www.boldonjames.com/2008/01/sie/internal/label"/>
  </ds:schemaRefs>
</ds:datastoreItem>
</file>

<file path=customXml/itemProps7.xml><?xml version="1.0" encoding="utf-8"?>
<ds:datastoreItem xmlns:ds="http://schemas.openxmlformats.org/officeDocument/2006/customXml" ds:itemID="{91CAAC60-F163-4857-A62E-D8F1E485AC89}">
  <ds:schemaRefs>
    <ds:schemaRef ds:uri="http://schemas.microsoft.com/office/2006/metadata/properties"/>
    <ds:schemaRef ds:uri="9bb93603-0383-4dc3-94c0-d838e010d382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schemas.microsoft.com/sharepoint/v3"/>
    <ds:schemaRef ds:uri="http://purl.org/dc/elements/1.1/"/>
    <ds:schemaRef ds:uri="http://schemas.microsoft.com/office/infopath/2007/PartnerControls"/>
    <ds:schemaRef ds:uri="e41776cb-f1e4-4db6-9f53-c61fb189f18a"/>
    <ds:schemaRef ds:uri="http://www.w3.org/XML/1998/namespace"/>
  </ds:schemaRefs>
</ds:datastoreItem>
</file>

<file path=customXml/itemProps8.xml><?xml version="1.0" encoding="utf-8"?>
<ds:datastoreItem xmlns:ds="http://schemas.openxmlformats.org/officeDocument/2006/customXml" ds:itemID="{91CBF000-5D03-4BE9-8AE1-83EACD87CD03}">
  <ds:schemaRefs>
    <ds:schemaRef ds:uri="http://www.w3.org/2001/XMLSchema"/>
    <ds:schemaRef ds:uri="http://www.boldonjames.com/2008/01/sie/internal/label"/>
  </ds:schemaRefs>
</ds:datastoreItem>
</file>

<file path=customXml/itemProps9.xml><?xml version="1.0" encoding="utf-8"?>
<ds:datastoreItem xmlns:ds="http://schemas.openxmlformats.org/officeDocument/2006/customXml" ds:itemID="{A5DAB40E-92AA-4F2E-B9DA-35FEBE3684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235</TotalTime>
  <Words>617</Words>
  <Application>Microsoft Office PowerPoint</Application>
  <PresentationFormat>On-screen Show (4:3)</PresentationFormat>
  <Paragraphs>81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Default Design</vt:lpstr>
      <vt:lpstr>CASH FLOW 2021: How Smart Business Owners Are Increasing Cash</vt:lpstr>
      <vt:lpstr>5 Ways To Be Smarter About Your Financials….</vt:lpstr>
      <vt:lpstr>6 Ways To Be Smarter About Your Inventory….</vt:lpstr>
      <vt:lpstr>7 Ways To Be Smarter About Your Receivables….</vt:lpstr>
      <vt:lpstr>What We’ve Learned</vt:lpstr>
      <vt:lpstr>10 Ways To Be Smarter About Your Payables….</vt:lpstr>
      <vt:lpstr>6 Ways To Be Smarter About Your Financing….</vt:lpstr>
      <vt:lpstr>7 Ways To Be Smarter About Your Taxes….</vt:lpstr>
      <vt:lpstr>What We’ve Learned</vt:lpstr>
      <vt:lpstr>THANK YOU! Gene Marks CPA gene@marksgroup.net</vt:lpstr>
    </vt:vector>
  </TitlesOfParts>
  <Company>The Hartford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 – USE UPPERCASE</dc:title>
  <dc:creator>Tow, David T (Enterprise Marketing)</dc:creator>
  <cp:keywords>#C0nf1d3nti@l# #Sh0w-F00t3r#</cp:keywords>
  <cp:lastModifiedBy>Macauley, Elizabeth M (Enterprise Marketing)</cp:lastModifiedBy>
  <cp:revision>8</cp:revision>
  <cp:lastPrinted>2019-03-09T23:24:10Z</cp:lastPrinted>
  <dcterms:created xsi:type="dcterms:W3CDTF">2020-03-04T13:19:36Z</dcterms:created>
  <dcterms:modified xsi:type="dcterms:W3CDTF">2022-07-28T17:16:56Z</dcterms:modified>
  <cp:category>Company Confidential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0x01010067494878D4AC6B42AE961535AE294E1A</vt:lpwstr>
  </property>
  <property fmtid="{D5CDD505-2E9C-101B-9397-08002B2CF9AE}" pid="3" name="PublishingExpirationDate">
    <vt:lpwstr/>
  </property>
  <property fmtid="{D5CDD505-2E9C-101B-9397-08002B2CF9AE}" pid="4" name="PublishingStartDate">
    <vt:lpwstr/>
  </property>
  <property fmtid="{D5CDD505-2E9C-101B-9397-08002B2CF9AE}" pid="5" name="_dlc_DocIdItemGuid">
    <vt:lpwstr>ab5d27e2-a814-4320-93c3-b2db89919069</vt:lpwstr>
  </property>
  <property fmtid="{D5CDD505-2E9C-101B-9397-08002B2CF9AE}" pid="6" name="docIndexRef">
    <vt:lpwstr>d0ebca12-4b63-43ca-9e5b-97e91cd8b243</vt:lpwstr>
  </property>
  <property fmtid="{D5CDD505-2E9C-101B-9397-08002B2CF9AE}" pid="7" name="bjSaver">
    <vt:lpwstr>Y/HvlxM3oz+sNq6eERrr1avXUBuBbVJT</vt:lpwstr>
  </property>
  <property fmtid="{D5CDD505-2E9C-101B-9397-08002B2CF9AE}" pid="8" name="bjDocumentSecurityLabel">
    <vt:lpwstr>Company Confidential</vt:lpwstr>
  </property>
  <property fmtid="{D5CDD505-2E9C-101B-9397-08002B2CF9AE}" pid="9" name="bjLabelHistoryID">
    <vt:lpwstr>{F8A7A059-D32C-491E-A0B6-086993E4653B}</vt:lpwstr>
  </property>
  <property fmtid="{D5CDD505-2E9C-101B-9397-08002B2CF9AE}" pid="10" name="bjDocumentLabelXML">
    <vt:lpwstr>&lt;?xml version="1.0" encoding="us-ascii"?&gt;&lt;sisl xmlns:xsi="http://www.w3.org/2001/XMLSchema-instance" xmlns:xsd="http://www.w3.org/2001/XMLSchema" sislVersion="0" policy="246de94c-8867-47b0-926e-310c120d49ea" origin="userSelected" xmlns="http://www.boldonj</vt:lpwstr>
  </property>
  <property fmtid="{D5CDD505-2E9C-101B-9397-08002B2CF9AE}" pid="11" name="bjDocumentLabelXML-0">
    <vt:lpwstr>ames.com/2008/01/sie/internal/label"&gt;&lt;element uid="id_classification_confidential" value="" /&gt;&lt;element uid="3b25754d-024a-43c2-8ac8-dabf3de22e95" value="" /&gt;&lt;/sisl&gt;</vt:lpwstr>
  </property>
  <property fmtid="{D5CDD505-2E9C-101B-9397-08002B2CF9AE}" pid="12" name="bjClsUserRVM">
    <vt:lpwstr>[]</vt:lpwstr>
  </property>
  <property fmtid="{D5CDD505-2E9C-101B-9397-08002B2CF9AE}" pid="13" name="bjSlideMasterFooterText">
    <vt:lpwstr>© 2021 by The Hartford. Classification: Company Confidential. No part of this document may be reproduced, published or used without the permission of The Hartford.</vt:lpwstr>
  </property>
  <property fmtid="{D5CDD505-2E9C-101B-9397-08002B2CF9AE}" pid="14" name="MSIP_Label_e12ec1e4-f08d-4db9-9ea3-a141370d52a9_Enabled">
    <vt:lpwstr>true</vt:lpwstr>
  </property>
  <property fmtid="{D5CDD505-2E9C-101B-9397-08002B2CF9AE}" pid="15" name="MSIP_Label_e12ec1e4-f08d-4db9-9ea3-a141370d52a9_SetDate">
    <vt:lpwstr>2022-07-28T17:16:49Z</vt:lpwstr>
  </property>
  <property fmtid="{D5CDD505-2E9C-101B-9397-08002B2CF9AE}" pid="16" name="MSIP_Label_e12ec1e4-f08d-4db9-9ea3-a141370d52a9_Method">
    <vt:lpwstr>Standard</vt:lpwstr>
  </property>
  <property fmtid="{D5CDD505-2E9C-101B-9397-08002B2CF9AE}" pid="17" name="MSIP_Label_e12ec1e4-f08d-4db9-9ea3-a141370d52a9_Name">
    <vt:lpwstr>CC - Show Footer</vt:lpwstr>
  </property>
  <property fmtid="{D5CDD505-2E9C-101B-9397-08002B2CF9AE}" pid="18" name="MSIP_Label_e12ec1e4-f08d-4db9-9ea3-a141370d52a9_SiteId">
    <vt:lpwstr>a311fc62-83f4-45f0-9502-1bb2247d4c8d</vt:lpwstr>
  </property>
  <property fmtid="{D5CDD505-2E9C-101B-9397-08002B2CF9AE}" pid="19" name="MSIP_Label_e12ec1e4-f08d-4db9-9ea3-a141370d52a9_ActionId">
    <vt:lpwstr>e8286ba3-3429-4683-8e49-3a721f584e44</vt:lpwstr>
  </property>
  <property fmtid="{D5CDD505-2E9C-101B-9397-08002B2CF9AE}" pid="20" name="MSIP_Label_e12ec1e4-f08d-4db9-9ea3-a141370d52a9_ContentBits">
    <vt:lpwstr>2</vt:lpwstr>
  </property>
  <property fmtid="{D5CDD505-2E9C-101B-9397-08002B2CF9AE}" pid="21" name="Keywords">
    <vt:lpwstr>#C0nf1d3nti@l# #Sh0w-F00t3r#</vt:lpwstr>
  </property>
  <property fmtid="{D5CDD505-2E9C-101B-9397-08002B2CF9AE}" pid="22" name="x-dataclassification">
    <vt:lpwstr>#C0nf1d3nti@l#</vt:lpwstr>
  </property>
</Properties>
</file>